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7"/>
  </p:notesMasterIdLst>
  <p:sldIdLst>
    <p:sldId id="261"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805527-9F57-446E-9DFB-8AF83CD29FAA}" type="datetimeFigureOut">
              <a:rPr lang="en-CA" smtClean="0"/>
              <a:t>08/07/2013</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F84693-A8DE-4111-935E-3B58958A151D}" type="slidenum">
              <a:rPr lang="en-CA" smtClean="0"/>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This </a:t>
            </a:r>
            <a:r>
              <a:rPr lang="en-US" dirty="0" smtClean="0"/>
              <a:t>presentation demonstrates the new capabilities of PowerPoint and it is best viewed in Slide Show. These slides are designed to give you great ideas for the presentations you’ll create in PowerPoint 2010!</a:t>
            </a:r>
          </a:p>
          <a:p>
            <a:endParaRPr lang="en-US" dirty="0" smtClean="0"/>
          </a:p>
          <a:p>
            <a:r>
              <a:rPr lang="en-US" dirty="0" smtClean="0"/>
              <a:t>For more sample templates, click the File tab, and then on the New tab, click Sample Templates.</a:t>
            </a:r>
          </a:p>
        </p:txBody>
      </p:sp>
      <p:sp>
        <p:nvSpPr>
          <p:cNvPr id="4" name="Slide Number Placeholder 3"/>
          <p:cNvSpPr>
            <a:spLocks noGrp="1"/>
          </p:cNvSpPr>
          <p:nvPr>
            <p:ph type="sldNum" sz="quarter" idx="10"/>
          </p:nvPr>
        </p:nvSpPr>
        <p:spPr/>
        <p:txBody>
          <a:bodyPr/>
          <a:lstStyle/>
          <a:p>
            <a:fld id="{58CC9574-A819-4FE4-99A7-1E27AD09ADC2}"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891980-0BF3-461C-95D4-87E094E9751C}" type="slidenum">
              <a:rPr lang="en-US" smtClean="0">
                <a:solidFill>
                  <a:prstClr val="black"/>
                </a:solidFill>
              </a:rPr>
              <a:pPr/>
              <a:t>2</a:t>
            </a:fld>
            <a:endParaRPr lang="en-US" dirty="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891980-0BF3-461C-95D4-87E094E9751C}" type="slidenum">
              <a:rPr lang="en-US" smtClean="0">
                <a:solidFill>
                  <a:prstClr val="black"/>
                </a:solidFill>
              </a:rPr>
              <a:pPr/>
              <a:t>3</a:t>
            </a:fld>
            <a:endParaRPr lang="en-US" dirty="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5101B553-D9D2-4841-8689-600116C16F39}" type="datetimeFigureOut">
              <a:rPr lang="en-CA" smtClean="0"/>
              <a:t>08/07/2013</a:t>
            </a:fld>
            <a:endParaRPr lang="en-CA"/>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CA"/>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9AA527B-BF49-44B4-8DE0-A551B48ED8E9}" type="slidenum">
              <a:rPr lang="en-CA" smtClean="0"/>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01B553-D9D2-4841-8689-600116C16F39}" type="datetimeFigureOut">
              <a:rPr lang="en-CA" smtClean="0"/>
              <a:t>08/07/2013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9AA527B-BF49-44B4-8DE0-A551B48ED8E9}"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5101B553-D9D2-4841-8689-600116C16F39}" type="datetimeFigureOut">
              <a:rPr lang="en-CA" smtClean="0"/>
              <a:t>08/07/2013</a:t>
            </a:fld>
            <a:endParaRPr lang="en-CA"/>
          </a:p>
        </p:txBody>
      </p:sp>
      <p:sp>
        <p:nvSpPr>
          <p:cNvPr id="5" name="Footer Placeholder 4"/>
          <p:cNvSpPr>
            <a:spLocks noGrp="1"/>
          </p:cNvSpPr>
          <p:nvPr>
            <p:ph type="ftr" sz="quarter" idx="11"/>
          </p:nvPr>
        </p:nvSpPr>
        <p:spPr>
          <a:xfrm>
            <a:off x="457201" y="6248207"/>
            <a:ext cx="5573483" cy="365125"/>
          </a:xfrm>
        </p:spPr>
        <p:txBody>
          <a:bodyPr/>
          <a:lstStyle/>
          <a:p>
            <a:endParaRPr lang="en-CA"/>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29AA527B-BF49-44B4-8DE0-A551B48ED8E9}" type="slidenum">
              <a:rPr lang="en-CA" smtClean="0"/>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101B553-D9D2-4841-8689-600116C16F39}" type="datetimeFigureOut">
              <a:rPr lang="en-CA" smtClean="0"/>
              <a:t>08/07/2013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9AA527B-BF49-44B4-8DE0-A551B48ED8E9}" type="slidenum">
              <a:rPr lang="en-CA" smtClean="0"/>
              <a:t>‹#›</a:t>
            </a:fld>
            <a:endParaRPr lang="en-CA"/>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5101B553-D9D2-4841-8689-600116C16F39}" type="datetimeFigureOut">
              <a:rPr lang="en-CA" smtClean="0"/>
              <a:t>08/07/2013</a:t>
            </a:fld>
            <a:endParaRPr lang="en-CA"/>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9AA527B-BF49-44B4-8DE0-A551B48ED8E9}" type="slidenum">
              <a:rPr lang="en-CA" smtClean="0"/>
              <a:t>‹#›</a:t>
            </a:fld>
            <a:endParaRPr lang="en-CA"/>
          </a:p>
        </p:txBody>
      </p:sp>
      <p:sp>
        <p:nvSpPr>
          <p:cNvPr id="14" name="Footer Placeholder 13"/>
          <p:cNvSpPr>
            <a:spLocks noGrp="1"/>
          </p:cNvSpPr>
          <p:nvPr>
            <p:ph type="ftr" sz="quarter" idx="12"/>
          </p:nvPr>
        </p:nvSpPr>
        <p:spPr/>
        <p:txBody>
          <a:bodyPr/>
          <a:lstStyle/>
          <a:p>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5101B553-D9D2-4841-8689-600116C16F39}" type="datetimeFigureOut">
              <a:rPr lang="en-CA" smtClean="0"/>
              <a:t>08/07/2013</a:t>
            </a:fld>
            <a:endParaRPr lang="en-CA"/>
          </a:p>
        </p:txBody>
      </p:sp>
      <p:sp>
        <p:nvSpPr>
          <p:cNvPr id="10" name="Slide Number Placeholder 9"/>
          <p:cNvSpPr>
            <a:spLocks noGrp="1"/>
          </p:cNvSpPr>
          <p:nvPr>
            <p:ph type="sldNum" sz="quarter" idx="16"/>
          </p:nvPr>
        </p:nvSpPr>
        <p:spPr/>
        <p:txBody>
          <a:bodyPr rtlCol="0"/>
          <a:lstStyle/>
          <a:p>
            <a:fld id="{29AA527B-BF49-44B4-8DE0-A551B48ED8E9}" type="slidenum">
              <a:rPr lang="en-CA" smtClean="0"/>
              <a:t>‹#›</a:t>
            </a:fld>
            <a:endParaRPr lang="en-CA"/>
          </a:p>
        </p:txBody>
      </p:sp>
      <p:sp>
        <p:nvSpPr>
          <p:cNvPr id="12" name="Footer Placeholder 11"/>
          <p:cNvSpPr>
            <a:spLocks noGrp="1"/>
          </p:cNvSpPr>
          <p:nvPr>
            <p:ph type="ftr" sz="quarter" idx="17"/>
          </p:nvPr>
        </p:nvSpPr>
        <p:spPr/>
        <p:txBody>
          <a:bodyPr rtlCol="0"/>
          <a:lstStyle/>
          <a:p>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5101B553-D9D2-4841-8689-600116C16F39}" type="datetimeFigureOut">
              <a:rPr lang="en-CA" smtClean="0"/>
              <a:t>08/07/2013</a:t>
            </a:fld>
            <a:endParaRPr lang="en-CA"/>
          </a:p>
        </p:txBody>
      </p:sp>
      <p:sp>
        <p:nvSpPr>
          <p:cNvPr id="12" name="Slide Number Placeholder 11"/>
          <p:cNvSpPr>
            <a:spLocks noGrp="1"/>
          </p:cNvSpPr>
          <p:nvPr>
            <p:ph type="sldNum" sz="quarter" idx="16"/>
          </p:nvPr>
        </p:nvSpPr>
        <p:spPr/>
        <p:txBody>
          <a:bodyPr rtlCol="0"/>
          <a:lstStyle/>
          <a:p>
            <a:fld id="{29AA527B-BF49-44B4-8DE0-A551B48ED8E9}" type="slidenum">
              <a:rPr lang="en-CA" smtClean="0"/>
              <a:t>‹#›</a:t>
            </a:fld>
            <a:endParaRPr lang="en-CA"/>
          </a:p>
        </p:txBody>
      </p:sp>
      <p:sp>
        <p:nvSpPr>
          <p:cNvPr id="14" name="Footer Placeholder 13"/>
          <p:cNvSpPr>
            <a:spLocks noGrp="1"/>
          </p:cNvSpPr>
          <p:nvPr>
            <p:ph type="ftr" sz="quarter" idx="17"/>
          </p:nvPr>
        </p:nvSpPr>
        <p:spPr/>
        <p:txBody>
          <a:bodyPr rtlCol="0"/>
          <a:lstStyle/>
          <a:p>
            <a:endParaRPr lang="en-CA"/>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101B553-D9D2-4841-8689-600116C16F39}" type="datetimeFigureOut">
              <a:rPr lang="en-CA" smtClean="0"/>
              <a:t>08/07/2013</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9AA527B-BF49-44B4-8DE0-A551B48ED8E9}"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01B553-D9D2-4841-8689-600116C16F39}" type="datetimeFigureOut">
              <a:rPr lang="en-CA" smtClean="0"/>
              <a:t>08/07/2013</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9AA527B-BF49-44B4-8DE0-A551B48ED8E9}"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101B553-D9D2-4841-8689-600116C16F39}" type="datetimeFigureOut">
              <a:rPr lang="en-CA" smtClean="0"/>
              <a:t>08/07/2013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9AA527B-BF49-44B4-8DE0-A551B48ED8E9}" type="slidenum">
              <a:rPr lang="en-CA" smtClean="0"/>
              <a:t>‹#›</a:t>
            </a:fld>
            <a:endParaRPr lang="en-CA"/>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5101B553-D9D2-4841-8689-600116C16F39}" type="datetimeFigureOut">
              <a:rPr lang="en-CA" smtClean="0"/>
              <a:t>08/07/2013</a:t>
            </a:fld>
            <a:endParaRPr lang="en-CA"/>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29AA527B-BF49-44B4-8DE0-A551B48ED8E9}" type="slidenum">
              <a:rPr lang="en-CA" smtClean="0"/>
              <a:t>‹#›</a:t>
            </a:fld>
            <a:endParaRPr lang="en-CA"/>
          </a:p>
        </p:txBody>
      </p:sp>
      <p:sp>
        <p:nvSpPr>
          <p:cNvPr id="14" name="Footer Placeholder 13"/>
          <p:cNvSpPr>
            <a:spLocks noGrp="1"/>
          </p:cNvSpPr>
          <p:nvPr>
            <p:ph type="ftr" sz="quarter" idx="12"/>
          </p:nvPr>
        </p:nvSpPr>
        <p:spPr>
          <a:xfrm>
            <a:off x="1600200" y="6248206"/>
            <a:ext cx="4572000" cy="365125"/>
          </a:xfrm>
        </p:spPr>
        <p:txBody>
          <a:bodyPr rtlCol="0"/>
          <a:lstStyle/>
          <a:p>
            <a:endParaRPr lang="en-CA"/>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5101B553-D9D2-4841-8689-600116C16F39}" type="datetimeFigureOut">
              <a:rPr lang="en-CA" smtClean="0"/>
              <a:t>08/07/2013</a:t>
            </a:fld>
            <a:endParaRPr lang="en-CA"/>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CA"/>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9AA527B-BF49-44B4-8DE0-A551B48ED8E9}" type="slidenum">
              <a:rPr lang="en-CA" smtClean="0"/>
              <a:t>‹#›</a:t>
            </a:fld>
            <a:endParaRPr lang="en-CA"/>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ags" Target="../tags/tag1.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28600" y="3048000"/>
            <a:ext cx="7239000" cy="1828800"/>
          </a:xfrm>
        </p:spPr>
        <p:txBody>
          <a:bodyPr>
            <a:normAutofit fontScale="90000"/>
          </a:bodyPr>
          <a:lstStyle/>
          <a:p>
            <a:pPr algn="l"/>
            <a:r>
              <a:rPr lang="en-US" sz="2400" b="0" dirty="0" smtClean="0">
                <a:solidFill>
                  <a:srgbClr val="7BCF27"/>
                </a:solidFill>
                <a:latin typeface="Calibri" pitchFamily="34" charset="0"/>
              </a:rPr>
              <a:t>Learning Together About</a:t>
            </a:r>
            <a:r>
              <a:rPr lang="en-US" sz="2400" b="0" dirty="0">
                <a:solidFill>
                  <a:srgbClr val="262626"/>
                </a:solidFill>
              </a:rPr>
              <a:t/>
            </a:r>
            <a:br>
              <a:rPr lang="en-US" sz="2400" b="0" dirty="0">
                <a:solidFill>
                  <a:srgbClr val="262626"/>
                </a:solidFill>
              </a:rPr>
            </a:br>
            <a:r>
              <a:rPr lang="en-US" sz="5600" b="0" dirty="0" smtClean="0">
                <a:solidFill>
                  <a:prstClr val="white"/>
                </a:solidFill>
              </a:rPr>
              <a:t>First Nations Pedagogy</a:t>
            </a:r>
            <a:endParaRPr lang="en-US" sz="5600" b="0" dirty="0"/>
          </a:p>
        </p:txBody>
      </p:sp>
      <p:sp>
        <p:nvSpPr>
          <p:cNvPr id="3" name="Text Placeholder 2"/>
          <p:cNvSpPr>
            <a:spLocks noGrp="1"/>
          </p:cNvSpPr>
          <p:nvPr>
            <p:ph type="subTitle" idx="1"/>
          </p:nvPr>
        </p:nvSpPr>
        <p:spPr>
          <a:xfrm>
            <a:off x="3733800" y="1316420"/>
            <a:ext cx="4953000" cy="1416269"/>
          </a:xfrm>
          <a:prstGeom prst="rect">
            <a:avLst/>
          </a:prstGeom>
        </p:spPr>
        <p:txBody>
          <a:bodyPr>
            <a:normAutofit/>
          </a:bodyPr>
          <a:lstStyle/>
          <a:p>
            <a:r>
              <a:rPr lang="en-US" dirty="0" smtClean="0"/>
              <a:t>Sylvia Currie, BC Campus and</a:t>
            </a:r>
          </a:p>
          <a:p>
            <a:r>
              <a:rPr lang="en-US" dirty="0" smtClean="0"/>
              <a:t>June Kaminski, </a:t>
            </a:r>
            <a:r>
              <a:rPr lang="en-US" dirty="0" err="1" smtClean="0"/>
              <a:t>Kwantlen</a:t>
            </a:r>
            <a:r>
              <a:rPr lang="en-US" dirty="0" smtClean="0"/>
              <a:t> University</a:t>
            </a:r>
          </a:p>
        </p:txBody>
      </p:sp>
      <p:sp>
        <p:nvSpPr>
          <p:cNvPr id="2" name="TextBox 1"/>
          <p:cNvSpPr txBox="1"/>
          <p:nvPr/>
        </p:nvSpPr>
        <p:spPr>
          <a:xfrm>
            <a:off x="4572000" y="5373216"/>
            <a:ext cx="3096344" cy="923330"/>
          </a:xfrm>
          <a:prstGeom prst="rect">
            <a:avLst/>
          </a:prstGeom>
          <a:noFill/>
        </p:spPr>
        <p:txBody>
          <a:bodyPr wrap="square" rtlCol="0">
            <a:spAutoFit/>
          </a:bodyPr>
          <a:lstStyle/>
          <a:p>
            <a:r>
              <a:rPr lang="en-CA" dirty="0" smtClean="0"/>
              <a:t>Canada Moodle Moot</a:t>
            </a:r>
          </a:p>
          <a:p>
            <a:r>
              <a:rPr lang="en-CA" dirty="0" smtClean="0"/>
              <a:t>February 13, 2013</a:t>
            </a:r>
          </a:p>
          <a:p>
            <a:r>
              <a:rPr lang="en-CA" dirty="0" smtClean="0"/>
              <a:t>Vancouver, BC</a:t>
            </a:r>
            <a:endParaRPr lang="en-CA" dirty="0"/>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762000" y="1946209"/>
            <a:ext cx="2057400" cy="2057400"/>
          </a:xfrm>
          <a:prstGeom prst="ellipse">
            <a:avLst/>
          </a:prstGeom>
          <a:gradFill>
            <a:gsLst>
              <a:gs pos="0">
                <a:srgbClr val="00B0F0"/>
              </a:gs>
              <a:gs pos="50000">
                <a:srgbClr val="399ECB"/>
              </a:gs>
              <a:gs pos="100000">
                <a:srgbClr val="0077D0"/>
              </a:gs>
            </a:gsLst>
            <a:path path="circle">
              <a:fillToRect l="50000" t="50000" r="50000" b="50000"/>
            </a:path>
          </a:gradFill>
          <a:ln w="82550">
            <a:noFill/>
          </a:ln>
          <a:effectLst>
            <a:outerShdw blurRad="1270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prstClr val="white"/>
                </a:solidFill>
              </a:rPr>
              <a:t>             </a:t>
            </a:r>
            <a:endParaRPr lang="en-US" dirty="0">
              <a:solidFill>
                <a:prstClr val="white"/>
              </a:solidFill>
            </a:endParaRPr>
          </a:p>
        </p:txBody>
      </p:sp>
      <p:sp>
        <p:nvSpPr>
          <p:cNvPr id="8" name="Oval 7"/>
          <p:cNvSpPr/>
          <p:nvPr/>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prstClr val="white"/>
                </a:solidFill>
              </a:rPr>
              <a:t>       </a:t>
            </a:r>
            <a:endParaRPr lang="en-US" dirty="0">
              <a:solidFill>
                <a:prstClr val="white"/>
              </a:solidFill>
            </a:endParaRPr>
          </a:p>
        </p:txBody>
      </p:sp>
      <p:sp>
        <p:nvSpPr>
          <p:cNvPr id="17" name="TextBox 16"/>
          <p:cNvSpPr txBox="1"/>
          <p:nvPr/>
        </p:nvSpPr>
        <p:spPr>
          <a:xfrm>
            <a:off x="1159728" y="1531434"/>
            <a:ext cx="1219200" cy="2708434"/>
          </a:xfrm>
          <a:prstGeom prst="rect">
            <a:avLst/>
          </a:prstGeom>
          <a:noFill/>
        </p:spPr>
        <p:txBody>
          <a:bodyPr wrap="square" rtlCol="0">
            <a:spAutoFit/>
          </a:bodyPr>
          <a:lstStyle/>
          <a:p>
            <a:r>
              <a:rPr lang="en-US" sz="17000" b="1" dirty="0" smtClean="0">
                <a:solidFill>
                  <a:srgbClr val="2A7A9E">
                    <a:alpha val="40000"/>
                  </a:srgbClr>
                </a:solidFill>
                <a:cs typeface="Arial" pitchFamily="34" charset="0"/>
              </a:rPr>
              <a:t>2</a:t>
            </a:r>
            <a:endParaRPr lang="en-US" sz="17000" b="1" dirty="0">
              <a:solidFill>
                <a:srgbClr val="2A7A9E">
                  <a:alpha val="40000"/>
                </a:srgbClr>
              </a:solidFill>
              <a:cs typeface="Arial" pitchFamily="34" charset="0"/>
            </a:endParaRPr>
          </a:p>
        </p:txBody>
      </p:sp>
      <p:sp>
        <p:nvSpPr>
          <p:cNvPr id="10" name="Text Placeholder 9"/>
          <p:cNvSpPr>
            <a:spLocks noGrp="1"/>
          </p:cNvSpPr>
          <p:nvPr>
            <p:ph type="body" idx="1"/>
          </p:nvPr>
        </p:nvSpPr>
        <p:spPr/>
        <p:txBody>
          <a:bodyPr/>
          <a:lstStyle/>
          <a:p>
            <a:pPr lvl="0">
              <a:spcBef>
                <a:spcPts val="0"/>
              </a:spcBef>
            </a:pPr>
            <a:r>
              <a:rPr lang="en-US" sz="1700" b="1" dirty="0" smtClean="0">
                <a:solidFill>
                  <a:prstClr val="black">
                    <a:lumMod val="75000"/>
                    <a:lumOff val="25000"/>
                  </a:prstClr>
                </a:solidFill>
              </a:rPr>
              <a:t>What does this mean?......</a:t>
            </a:r>
            <a:endParaRPr lang="en-US" sz="1700" b="1" dirty="0">
              <a:solidFill>
                <a:prstClr val="black">
                  <a:lumMod val="75000"/>
                  <a:lumOff val="25000"/>
                </a:prstClr>
              </a:solidFill>
            </a:endParaRPr>
          </a:p>
        </p:txBody>
      </p:sp>
      <p:sp>
        <p:nvSpPr>
          <p:cNvPr id="9" name="Title 8"/>
          <p:cNvSpPr>
            <a:spLocks noGrp="1"/>
          </p:cNvSpPr>
          <p:nvPr>
            <p:ph type="title"/>
          </p:nvPr>
        </p:nvSpPr>
        <p:spPr/>
        <p:txBody>
          <a:bodyPr>
            <a:noAutofit/>
          </a:bodyPr>
          <a:lstStyle/>
          <a:p>
            <a:pPr lvl="0">
              <a:spcBef>
                <a:spcPts val="0"/>
              </a:spcBef>
            </a:pPr>
            <a:r>
              <a:rPr lang="en-US" sz="4000" cap="none" dirty="0" smtClean="0">
                <a:solidFill>
                  <a:prstClr val="black">
                    <a:lumMod val="85000"/>
                    <a:lumOff val="15000"/>
                  </a:prstClr>
                </a:solidFill>
                <a:ea typeface="+mn-ea"/>
                <a:cs typeface="+mn-cs"/>
              </a:rPr>
              <a:t>First Nations Pedagogy</a:t>
            </a:r>
            <a:endParaRPr lang="en-US" sz="4000" b="0" cap="none" dirty="0">
              <a:solidFill>
                <a:prstClr val="black">
                  <a:lumMod val="50000"/>
                  <a:lumOff val="50000"/>
                </a:prstClr>
              </a:solidFill>
              <a:ea typeface="+mn-ea"/>
              <a:cs typeface="+mn-cs"/>
            </a:endParaRPr>
          </a:p>
        </p:txBody>
      </p:sp>
    </p:spTree>
  </p:cSld>
  <p:clrMapOvr>
    <a:masterClrMapping/>
  </p:clrMapOvr>
  <mc:AlternateContent xmlns:mc="http://schemas.openxmlformats.org/markup-compatibility/2006">
    <mc:Choice xmlns:p14="http://schemas.microsoft.com/office/powerpoint/2010/main" xmlns="" Requires="p14">
      <p:transition spd="slow" p14:dur="1700">
        <p14:gallery dir="l"/>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4" cstate="print"/>
          <a:stretch>
            <a:fillRect/>
          </a:stretch>
        </p:blipFill>
        <p:spPr>
          <a:xfrm>
            <a:off x="0" y="762000"/>
            <a:ext cx="2445488" cy="2286000"/>
          </a:xfrm>
          <a:prstGeom prst="rect">
            <a:avLst/>
          </a:prstGeom>
        </p:spPr>
      </p:pic>
      <p:sp>
        <p:nvSpPr>
          <p:cNvPr id="4" name="TextBox 3"/>
          <p:cNvSpPr txBox="1"/>
          <p:nvPr/>
        </p:nvSpPr>
        <p:spPr>
          <a:xfrm>
            <a:off x="1228724" y="2217355"/>
            <a:ext cx="7229475" cy="461665"/>
          </a:xfrm>
          <a:prstGeom prst="rect">
            <a:avLst/>
          </a:prstGeom>
          <a:noFill/>
        </p:spPr>
        <p:txBody>
          <a:bodyPr wrap="square" rtlCol="0" anchor="b" anchorCtr="0">
            <a:normAutofit/>
          </a:bodyPr>
          <a:lstStyle/>
          <a:p>
            <a:r>
              <a:rPr lang="en-US" sz="2400" dirty="0" smtClean="0">
                <a:solidFill>
                  <a:prstClr val="black">
                    <a:lumMod val="50000"/>
                    <a:lumOff val="50000"/>
                  </a:prstClr>
                </a:solidFill>
              </a:rPr>
              <a:t>The first principle is that the learning is completely</a:t>
            </a:r>
            <a:endParaRPr lang="en-US" sz="2400" dirty="0">
              <a:solidFill>
                <a:prstClr val="black">
                  <a:lumMod val="50000"/>
                  <a:lumOff val="50000"/>
                </a:prstClr>
              </a:solidFill>
            </a:endParaRPr>
          </a:p>
        </p:txBody>
      </p:sp>
      <p:sp>
        <p:nvSpPr>
          <p:cNvPr id="7" name="Title 6"/>
          <p:cNvSpPr>
            <a:spLocks noGrp="1"/>
          </p:cNvSpPr>
          <p:nvPr>
            <p:ph type="title"/>
          </p:nvPr>
        </p:nvSpPr>
        <p:spPr>
          <a:xfrm>
            <a:off x="1219200" y="2669865"/>
            <a:ext cx="7543800" cy="1200329"/>
          </a:xfrm>
        </p:spPr>
        <p:txBody>
          <a:bodyPr wrap="square" tIns="0" bIns="0" anchor="t" anchorCtr="0">
            <a:normAutofit fontScale="90000"/>
          </a:bodyPr>
          <a:lstStyle/>
          <a:p>
            <a:r>
              <a:rPr lang="en-US" sz="7800" b="1" dirty="0" smtClean="0">
                <a:solidFill>
                  <a:prstClr val="black">
                    <a:lumMod val="85000"/>
                    <a:lumOff val="15000"/>
                  </a:prstClr>
                </a:solidFill>
                <a:latin typeface="+mn-lt"/>
              </a:rPr>
              <a:t>Learner Focused</a:t>
            </a:r>
            <a:endParaRPr lang="en-US" sz="7800" dirty="0">
              <a:latin typeface="+mn-lt"/>
            </a:endParaRPr>
          </a:p>
        </p:txBody>
      </p:sp>
    </p:spTree>
    <p:custDataLst>
      <p:tags r:id="rId1"/>
    </p:custDataLst>
  </p:cSld>
  <p:clrMapOvr>
    <a:masterClrMapping/>
  </p:clrMapOvr>
  <mc:AlternateContent xmlns:mc="http://schemas.openxmlformats.org/markup-compatibility/2006">
    <mc:Choice xmlns:p14="http://schemas.microsoft.com/office/powerpoint/2010/main" xmlns="" Requires="p14">
      <p:transition spd="slow" p14:dur="20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First Nations Pedagogy</a:t>
            </a:r>
            <a:endParaRPr lang="en-CA" dirty="0"/>
          </a:p>
        </p:txBody>
      </p:sp>
      <p:sp>
        <p:nvSpPr>
          <p:cNvPr id="3" name="Content Placeholder 2"/>
          <p:cNvSpPr>
            <a:spLocks noGrp="1"/>
          </p:cNvSpPr>
          <p:nvPr>
            <p:ph sz="quarter" idx="1"/>
          </p:nvPr>
        </p:nvSpPr>
        <p:spPr/>
        <p:txBody>
          <a:bodyPr>
            <a:normAutofit fontScale="92500" lnSpcReduction="20000"/>
          </a:bodyPr>
          <a:lstStyle/>
          <a:p>
            <a:r>
              <a:rPr lang="en-CA" dirty="0"/>
              <a:t>Although the notion of Pedagogy is essentially Colonial or Eurocentric in origin, it can be used to draw well-deserved attention to the distinct and noteworthy ways that Pre-Colonial education was offered and engaged in. </a:t>
            </a:r>
          </a:p>
          <a:p>
            <a:endParaRPr lang="en-CA" dirty="0"/>
          </a:p>
        </p:txBody>
      </p:sp>
      <p:sp>
        <p:nvSpPr>
          <p:cNvPr id="4" name="Content Placeholder 3"/>
          <p:cNvSpPr>
            <a:spLocks noGrp="1"/>
          </p:cNvSpPr>
          <p:nvPr>
            <p:ph sz="quarter" idx="2"/>
          </p:nvPr>
        </p:nvSpPr>
        <p:spPr/>
        <p:txBody>
          <a:bodyPr>
            <a:normAutofit fontScale="92500" lnSpcReduction="20000"/>
          </a:bodyPr>
          <a:lstStyle/>
          <a:p>
            <a:r>
              <a:rPr lang="en-CA" dirty="0"/>
              <a:t>Distinct practices used for millennia to teach both “theory” and hands-on practical knowledge were repressed and banned during Colonization, yet the methods have endured and are both unique </a:t>
            </a:r>
            <a:r>
              <a:rPr lang="en-CA" dirty="0" smtClean="0"/>
              <a:t>and </a:t>
            </a:r>
            <a:r>
              <a:rPr lang="en-CA" dirty="0"/>
              <a:t>extremely valuable in the 21st century</a:t>
            </a:r>
          </a:p>
          <a:p>
            <a:endParaRPr lang="en-CA" dirty="0"/>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835696" y="4177916"/>
            <a:ext cx="2381250" cy="225742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38294705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txBox="1">
            <a:spLocks noChangeArrowheads="1"/>
          </p:cNvSpPr>
          <p:nvPr/>
        </p:nvSpPr>
        <p:spPr>
          <a:xfrm>
            <a:off x="323528" y="259967"/>
            <a:ext cx="8605837" cy="1138237"/>
          </a:xfrm>
          <a:prstGeom prst="rect">
            <a:avLst/>
          </a:prstGeom>
          <a:ln/>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mtClean="0">
                <a:solidFill>
                  <a:srgbClr val="800000"/>
                </a:solidFill>
              </a:rPr>
              <a:t>First Nations Pedagogy</a:t>
            </a:r>
            <a:endParaRPr lang="en-GB" dirty="0">
              <a:solidFill>
                <a:srgbClr val="800000"/>
              </a:solidFill>
            </a:endParaRPr>
          </a:p>
        </p:txBody>
      </p:sp>
      <p:sp>
        <p:nvSpPr>
          <p:cNvPr id="3" name="Rectangle 5"/>
          <p:cNvSpPr txBox="1">
            <a:spLocks noChangeArrowheads="1"/>
          </p:cNvSpPr>
          <p:nvPr/>
        </p:nvSpPr>
        <p:spPr>
          <a:xfrm>
            <a:off x="323528" y="1411968"/>
            <a:ext cx="4225925" cy="51101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spcAft>
                <a:spcPct val="0"/>
              </a:spcAft>
              <a:buSzPct val="100000"/>
              <a:buFont typeface="Times New Roman" pitchFamily="18" charset="0"/>
              <a:buBlip>
                <a:blip r:embed="rId2"/>
              </a:buBlip>
            </a:pPr>
            <a:r>
              <a:rPr lang="en-GB" dirty="0" smtClean="0"/>
              <a:t>Respectful relations, </a:t>
            </a:r>
          </a:p>
          <a:p>
            <a:pPr>
              <a:lnSpc>
                <a:spcPct val="80000"/>
              </a:lnSpc>
              <a:spcAft>
                <a:spcPct val="0"/>
              </a:spcAft>
              <a:buSzPct val="100000"/>
              <a:buFont typeface="Times New Roman" pitchFamily="18" charset="0"/>
              <a:buBlip>
                <a:blip r:embed="rId2"/>
              </a:buBlip>
            </a:pPr>
            <a:r>
              <a:rPr lang="en-GB" dirty="0" smtClean="0"/>
              <a:t>Experiential learning, </a:t>
            </a:r>
          </a:p>
          <a:p>
            <a:pPr>
              <a:lnSpc>
                <a:spcPct val="80000"/>
              </a:lnSpc>
              <a:spcAft>
                <a:spcPct val="0"/>
              </a:spcAft>
              <a:buSzPct val="100000"/>
              <a:buFont typeface="Times New Roman" pitchFamily="18" charset="0"/>
              <a:buBlip>
                <a:blip r:embed="rId2"/>
              </a:buBlip>
            </a:pPr>
            <a:r>
              <a:rPr lang="en-GB" dirty="0" smtClean="0"/>
              <a:t>Listening well, </a:t>
            </a:r>
          </a:p>
          <a:p>
            <a:pPr>
              <a:lnSpc>
                <a:spcPct val="80000"/>
              </a:lnSpc>
              <a:spcAft>
                <a:spcPct val="0"/>
              </a:spcAft>
              <a:buSzPct val="100000"/>
              <a:buFont typeface="Times New Roman" pitchFamily="18" charset="0"/>
              <a:buBlip>
                <a:blip r:embed="rId2"/>
              </a:buBlip>
            </a:pPr>
            <a:r>
              <a:rPr lang="en-GB" dirty="0" smtClean="0"/>
              <a:t>allowing Space, </a:t>
            </a:r>
          </a:p>
          <a:p>
            <a:pPr>
              <a:lnSpc>
                <a:spcPct val="80000"/>
              </a:lnSpc>
              <a:spcAft>
                <a:spcPct val="0"/>
              </a:spcAft>
              <a:buSzPct val="100000"/>
              <a:buFont typeface="Times New Roman" pitchFamily="18" charset="0"/>
              <a:buBlip>
                <a:blip r:embed="rId2"/>
              </a:buBlip>
            </a:pPr>
            <a:r>
              <a:rPr lang="en-GB" dirty="0" smtClean="0"/>
              <a:t>Storytelling &amp; making,</a:t>
            </a:r>
          </a:p>
          <a:p>
            <a:pPr>
              <a:lnSpc>
                <a:spcPct val="80000"/>
              </a:lnSpc>
              <a:spcAft>
                <a:spcPct val="0"/>
              </a:spcAft>
              <a:buSzPct val="100000"/>
              <a:buFont typeface="Times New Roman" pitchFamily="18" charset="0"/>
              <a:buBlip>
                <a:blip r:embed="rId2"/>
              </a:buBlip>
            </a:pPr>
            <a:r>
              <a:rPr lang="en-GB" dirty="0" err="1" smtClean="0"/>
              <a:t>Quaternity</a:t>
            </a:r>
            <a:r>
              <a:rPr lang="en-GB" dirty="0" smtClean="0"/>
              <a:t>, </a:t>
            </a:r>
          </a:p>
          <a:p>
            <a:pPr>
              <a:lnSpc>
                <a:spcPct val="80000"/>
              </a:lnSpc>
              <a:spcAft>
                <a:spcPct val="0"/>
              </a:spcAft>
              <a:buSzPct val="100000"/>
              <a:buFont typeface="Times New Roman" pitchFamily="18" charset="0"/>
              <a:buBlip>
                <a:blip r:embed="rId2"/>
              </a:buBlip>
            </a:pPr>
            <a:r>
              <a:rPr lang="en-GB" dirty="0" err="1" smtClean="0"/>
              <a:t>Positionality</a:t>
            </a:r>
            <a:r>
              <a:rPr lang="en-GB" dirty="0" smtClean="0"/>
              <a:t>,</a:t>
            </a:r>
          </a:p>
          <a:p>
            <a:pPr>
              <a:lnSpc>
                <a:spcPct val="80000"/>
              </a:lnSpc>
              <a:spcAft>
                <a:spcPct val="0"/>
              </a:spcAft>
              <a:buSzPct val="100000"/>
              <a:buFont typeface="Times New Roman" pitchFamily="18" charset="0"/>
              <a:buBlip>
                <a:blip r:embed="rId2"/>
              </a:buBlip>
            </a:pPr>
            <a:r>
              <a:rPr lang="en-GB" dirty="0" smtClean="0"/>
              <a:t>Inner Fire, Gifts</a:t>
            </a:r>
          </a:p>
          <a:p>
            <a:pPr>
              <a:lnSpc>
                <a:spcPct val="80000"/>
              </a:lnSpc>
              <a:spcAft>
                <a:spcPct val="0"/>
              </a:spcAft>
              <a:buSzPct val="100000"/>
              <a:buFont typeface="Times New Roman" pitchFamily="18" charset="0"/>
              <a:buBlip>
                <a:blip r:embed="rId2"/>
              </a:buBlip>
            </a:pPr>
            <a:r>
              <a:rPr lang="en-GB" dirty="0" smtClean="0"/>
              <a:t>Learning Spirit</a:t>
            </a:r>
            <a:endParaRPr lang="en-US" dirty="0"/>
          </a:p>
        </p:txBody>
      </p:sp>
      <p:sp>
        <p:nvSpPr>
          <p:cNvPr id="4" name="Rectangle 6"/>
          <p:cNvSpPr txBox="1">
            <a:spLocks noChangeArrowheads="1"/>
          </p:cNvSpPr>
          <p:nvPr/>
        </p:nvSpPr>
        <p:spPr>
          <a:xfrm>
            <a:off x="4701853" y="1325178"/>
            <a:ext cx="4227512" cy="51101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spcAft>
                <a:spcPct val="0"/>
              </a:spcAft>
              <a:buSzPct val="100000"/>
              <a:buFont typeface="Times New Roman" pitchFamily="18" charset="0"/>
              <a:buBlip>
                <a:blip r:embed="rId2"/>
              </a:buBlip>
            </a:pPr>
            <a:r>
              <a:rPr lang="en-GB" dirty="0" smtClean="0"/>
              <a:t>Relevance, </a:t>
            </a:r>
          </a:p>
          <a:p>
            <a:pPr>
              <a:lnSpc>
                <a:spcPct val="80000"/>
              </a:lnSpc>
              <a:spcAft>
                <a:spcPct val="0"/>
              </a:spcAft>
              <a:buSzPct val="100000"/>
              <a:buFont typeface="Times New Roman" pitchFamily="18" charset="0"/>
              <a:buBlip>
                <a:blip r:embed="rId2"/>
              </a:buBlip>
            </a:pPr>
            <a:r>
              <a:rPr lang="en-GB" dirty="0" smtClean="0"/>
              <a:t>Reciprocity, </a:t>
            </a:r>
          </a:p>
          <a:p>
            <a:pPr>
              <a:lnSpc>
                <a:spcPct val="80000"/>
              </a:lnSpc>
              <a:spcAft>
                <a:spcPct val="0"/>
              </a:spcAft>
              <a:buSzPct val="100000"/>
              <a:buFont typeface="Times New Roman" pitchFamily="18" charset="0"/>
              <a:buBlip>
                <a:blip r:embed="rId2"/>
              </a:buBlip>
            </a:pPr>
            <a:r>
              <a:rPr lang="en-GB" dirty="0" smtClean="0"/>
              <a:t>Reflectivity, </a:t>
            </a:r>
          </a:p>
          <a:p>
            <a:pPr>
              <a:lnSpc>
                <a:spcPct val="80000"/>
              </a:lnSpc>
              <a:spcAft>
                <a:spcPct val="0"/>
              </a:spcAft>
              <a:buSzPct val="100000"/>
              <a:buFont typeface="Times New Roman" pitchFamily="18" charset="0"/>
              <a:buBlip>
                <a:blip r:embed="rId2"/>
              </a:buBlip>
            </a:pPr>
            <a:r>
              <a:rPr lang="en-GB" dirty="0" smtClean="0"/>
              <a:t>Elders - informed,</a:t>
            </a:r>
          </a:p>
          <a:p>
            <a:pPr>
              <a:lnSpc>
                <a:spcPct val="80000"/>
              </a:lnSpc>
              <a:spcAft>
                <a:spcPct val="0"/>
              </a:spcAft>
              <a:buSzPct val="100000"/>
              <a:buFont typeface="Times New Roman" pitchFamily="18" charset="0"/>
              <a:buBlip>
                <a:blip r:embed="rId2"/>
              </a:buBlip>
            </a:pPr>
            <a:r>
              <a:rPr lang="en-GB" dirty="0" smtClean="0"/>
              <a:t>Ecologically situated,</a:t>
            </a:r>
          </a:p>
          <a:p>
            <a:pPr>
              <a:lnSpc>
                <a:spcPct val="80000"/>
              </a:lnSpc>
              <a:spcAft>
                <a:spcPct val="0"/>
              </a:spcAft>
              <a:buSzPct val="100000"/>
              <a:buFont typeface="Times New Roman" pitchFamily="18" charset="0"/>
              <a:buBlip>
                <a:blip r:embed="rId2"/>
              </a:buBlip>
            </a:pPr>
            <a:r>
              <a:rPr lang="en-GB" dirty="0" smtClean="0"/>
              <a:t>Creative, </a:t>
            </a:r>
          </a:p>
          <a:p>
            <a:pPr>
              <a:lnSpc>
                <a:spcPct val="80000"/>
              </a:lnSpc>
              <a:spcAft>
                <a:spcPct val="0"/>
              </a:spcAft>
              <a:buSzPct val="100000"/>
              <a:buFont typeface="Times New Roman" pitchFamily="18" charset="0"/>
              <a:buBlip>
                <a:blip r:embed="rId2"/>
              </a:buBlip>
            </a:pPr>
            <a:r>
              <a:rPr lang="en-GB" dirty="0" smtClean="0"/>
              <a:t>Visual-auditory</a:t>
            </a:r>
          </a:p>
          <a:p>
            <a:pPr>
              <a:lnSpc>
                <a:spcPct val="80000"/>
              </a:lnSpc>
              <a:spcAft>
                <a:spcPct val="0"/>
              </a:spcAft>
              <a:buSzPct val="100000"/>
              <a:buFont typeface="Times New Roman" pitchFamily="18" charset="0"/>
              <a:buBlip>
                <a:blip r:embed="rId2"/>
              </a:buBlip>
            </a:pPr>
            <a:r>
              <a:rPr lang="en-GB" dirty="0" smtClean="0"/>
              <a:t>self-governance philosophy</a:t>
            </a:r>
          </a:p>
          <a:p>
            <a:pPr>
              <a:lnSpc>
                <a:spcPct val="80000"/>
              </a:lnSpc>
              <a:spcAft>
                <a:spcPct val="0"/>
              </a:spcAft>
              <a:buSzPct val="100000"/>
              <a:buFont typeface="Times New Roman" pitchFamily="18" charset="0"/>
              <a:buBlip>
                <a:blip r:embed="rId2"/>
              </a:buBlip>
            </a:pPr>
            <a:r>
              <a:rPr lang="en-GB" dirty="0" smtClean="0"/>
              <a:t>Natural world context </a:t>
            </a:r>
          </a:p>
          <a:p>
            <a:pPr>
              <a:lnSpc>
                <a:spcPct val="80000"/>
              </a:lnSpc>
              <a:spcAft>
                <a:spcPct val="0"/>
              </a:spcAft>
              <a:buSzPct val="100000"/>
              <a:buFont typeface="Times New Roman" pitchFamily="18" charset="0"/>
              <a:buBlip>
                <a:blip r:embed="rId2"/>
              </a:buBlip>
            </a:pPr>
            <a:endParaRPr lang="en-US" dirty="0"/>
          </a:p>
        </p:txBody>
      </p:sp>
    </p:spTree>
    <p:extLst>
      <p:ext uri="{BB962C8B-B14F-4D97-AF65-F5344CB8AC3E}">
        <p14:creationId xmlns:p14="http://schemas.microsoft.com/office/powerpoint/2010/main" xmlns="" val="202984440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C09QH3iDYSZce3zG7lU8ci"/>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9</TotalTime>
  <Words>232</Words>
  <Application>Microsoft Office PowerPoint</Application>
  <PresentationFormat>On-screen Show (4:3)</PresentationFormat>
  <Paragraphs>41</Paragraphs>
  <Slides>5</Slides>
  <Notes>3</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Median</vt:lpstr>
      <vt:lpstr>Learning Together About First Nations Pedagogy</vt:lpstr>
      <vt:lpstr>First Nations Pedagogy</vt:lpstr>
      <vt:lpstr>Learner Focused</vt:lpstr>
      <vt:lpstr>First Nations Pedagogy</vt:lpstr>
      <vt:lpstr>Slide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Together About First Nations Pedagogy</dc:title>
  <dc:creator>Verena</dc:creator>
  <cp:lastModifiedBy>Verena</cp:lastModifiedBy>
  <cp:revision>1</cp:revision>
  <dcterms:created xsi:type="dcterms:W3CDTF">2013-07-09T04:16:28Z</dcterms:created>
  <dcterms:modified xsi:type="dcterms:W3CDTF">2013-07-09T04:26:16Z</dcterms:modified>
</cp:coreProperties>
</file>